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9" r:id="rId5"/>
    <p:sldId id="272" r:id="rId6"/>
    <p:sldId id="262" r:id="rId7"/>
    <p:sldId id="267" r:id="rId8"/>
    <p:sldId id="266" r:id="rId9"/>
    <p:sldId id="268" r:id="rId10"/>
    <p:sldId id="270" r:id="rId11"/>
    <p:sldId id="27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24603B-844B-4F3A-BF8E-0509391404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69865-1B3C-41D8-B464-ACF185DCEB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DB897-2B2A-4E70-ADD1-783BE7E1A486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65312-05DC-4A10-974F-86418D26E7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46BF8-1F59-472F-95D7-94B7F78915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ABD9F-26D3-43E3-BC98-055B3E81C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2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A57B3-D52D-4B86-99F7-C72D7150F8A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5FC8A-6A1C-4074-9E8A-06297D347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508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AD3C2F4-4583-4173-A1BC-156540FB6BBC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8DD0-7CB4-4BA5-AE2B-79097202D692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00672-C196-4A9E-B77C-94EF279AA6CB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1007-C160-412B-9F7E-1D55A0DA7F3E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0D29-D2C7-496E-AA77-430E6515DEF4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AA3E-0888-49AA-A51D-E00654FFFF1A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BB1D-BF56-4B3E-A471-450E57EC1416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DA51534-0F56-4FEB-85FF-15C0A1987D49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DE88C3A-583B-4849-A40E-7D38B72AC819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D95F-8771-4D0F-8E71-203EFC7ECD0F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6AA0-8201-42EF-BDA3-AE7314E9A698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D580F-C579-4A27-B54C-B2B6E2A67492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EDFA4-6850-4AB1-8050-88AB1D9567EC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111A-2215-4DBC-B6E7-4B8FAB0884DD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7C38-F685-4B13-A4AA-3ACFA2B5347A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7BA3-F18D-46D0-8DAD-706F0D9D2B85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A0B-1259-4B40-99E3-8DCB5CE31790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32D97B5-B967-4D6F-9033-20907498BFAD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ibMukhtar/OBE-as-a-Service/blob/main/Documentation/Diagrams/Rendered/Component%20Diagram.svg" TargetMode="External"/><Relationship Id="rId2" Type="http://schemas.openxmlformats.org/officeDocument/2006/relationships/hyperlink" Target="https://github.com/AqibMukhtar/OBE-as-a-Service/blob/main/Documentation/Diagrams/Rendered/Use%20Case%20Diagram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qibMukhtar/OBE-as-a-Service/blob/main/Documentation/Diagrams/Rendered/Prototype.pdf" TargetMode="External"/><Relationship Id="rId5" Type="http://schemas.openxmlformats.org/officeDocument/2006/relationships/hyperlink" Target="https://github.com/AqibMukhtar/OBE-as-a-Service/blob/main/Documentation/Diagrams/Rendered/OBE-as-a-Service%20ERD.pdf" TargetMode="External"/><Relationship Id="rId4" Type="http://schemas.openxmlformats.org/officeDocument/2006/relationships/hyperlink" Target="https://github.com/AqibMukhtar/OBE-as-a-Service/blob/main/Documentation/Diagrams/Rendered/Context%20Diagram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0A53-5F58-40A7-A420-85C9C70D3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028" y="-154507"/>
            <a:ext cx="8825658" cy="2677648"/>
          </a:xfrm>
        </p:spPr>
        <p:txBody>
          <a:bodyPr/>
          <a:lstStyle/>
          <a:p>
            <a:pPr algn="ctr"/>
            <a:r>
              <a:rPr lang="en-US" sz="6600" b="1" dirty="0"/>
              <a:t>OBEaaS</a:t>
            </a:r>
            <a:br>
              <a:rPr lang="en-US" sz="6600" b="1" dirty="0"/>
            </a:br>
            <a:r>
              <a:rPr lang="en-US" sz="2000" b="1" dirty="0"/>
              <a:t>Outcome Based Education as a Service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D58D07-F8DA-4044-BF96-157263A27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977" y="2810235"/>
            <a:ext cx="8825658" cy="173134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Group Members: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Aqib mukhtar se-056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Abdul rehman se-050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Muhammad uzair se-052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A8E773E-F1B9-437B-9E4B-F45DB791762E}"/>
              </a:ext>
            </a:extLst>
          </p:cNvPr>
          <p:cNvSpPr txBox="1">
            <a:spLocks/>
          </p:cNvSpPr>
          <p:nvPr/>
        </p:nvSpPr>
        <p:spPr bwMode="gray">
          <a:xfrm>
            <a:off x="704381" y="4452419"/>
            <a:ext cx="8825658" cy="1258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Internal supervisor:</a:t>
            </a:r>
          </a:p>
          <a:p>
            <a:r>
              <a:rPr lang="en-US" b="1" dirty="0">
                <a:solidFill>
                  <a:schemeClr val="bg1"/>
                </a:solidFill>
              </a:rPr>
              <a:t>Miss asma khan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BB460BC-6FB9-4A07-85B0-698777637587}"/>
              </a:ext>
            </a:extLst>
          </p:cNvPr>
          <p:cNvSpPr txBox="1">
            <a:spLocks/>
          </p:cNvSpPr>
          <p:nvPr/>
        </p:nvSpPr>
        <p:spPr bwMode="gray">
          <a:xfrm>
            <a:off x="704381" y="5370812"/>
            <a:ext cx="8825658" cy="1258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Industrial advisor:</a:t>
            </a:r>
          </a:p>
          <a:p>
            <a:r>
              <a:rPr lang="en-US" b="1" dirty="0">
                <a:solidFill>
                  <a:schemeClr val="bg1"/>
                </a:solidFill>
              </a:rPr>
              <a:t>Dr. Farrukh arif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387D79A-78E5-4ADB-99D9-7E24E79C6C0A}"/>
              </a:ext>
            </a:extLst>
          </p:cNvPr>
          <p:cNvSpPr txBox="1">
            <a:spLocks/>
          </p:cNvSpPr>
          <p:nvPr/>
        </p:nvSpPr>
        <p:spPr bwMode="gray">
          <a:xfrm>
            <a:off x="2533183" y="5370812"/>
            <a:ext cx="8825658" cy="1258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Software engineering department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Neduet, karachi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E5981-532C-4953-ACC8-9993D8AD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0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C9298-E1C3-43D3-A869-6E90FECE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6" y="469557"/>
            <a:ext cx="9397382" cy="1346886"/>
          </a:xfrm>
        </p:spPr>
        <p:txBody>
          <a:bodyPr/>
          <a:lstStyle/>
          <a:p>
            <a:r>
              <a:rPr lang="en-US" dirty="0"/>
              <a:t>Return on Database Investment</a:t>
            </a:r>
            <a:br>
              <a:rPr lang="en-US" dirty="0"/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Speaker: Aqib Mukhtar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DEB75-557F-4752-9D3A-5520D593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683A2-E6D8-4EF4-BD5F-72E7466A56B9}"/>
              </a:ext>
            </a:extLst>
          </p:cNvPr>
          <p:cNvSpPr txBox="1"/>
          <p:nvPr/>
        </p:nvSpPr>
        <p:spPr>
          <a:xfrm>
            <a:off x="518985" y="2409565"/>
            <a:ext cx="1110872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Why we invested to much time on database? What returns are expected?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Productivity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Its difficult to work on different paradigms simultaneously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Microservices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Focus on which service to deliver, rather than how to deliver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Validations implemented at bottom most layer will prevent security flaws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Less time to develop new services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Maintainability &amp; Adaptability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Easy to maintain or add new features into the system, without knowing too much about core organizational policies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Major non-functional requirements are the returns of the investment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98738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0547-04EB-4749-9D62-A41874D2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06" y="526527"/>
            <a:ext cx="9415661" cy="1154105"/>
          </a:xfrm>
        </p:spPr>
        <p:txBody>
          <a:bodyPr/>
          <a:lstStyle/>
          <a:p>
            <a:r>
              <a:rPr lang="en-US" dirty="0"/>
              <a:t>Procedures Demonstration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9DAEC-630A-4391-8D70-E5DCDE28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F6253F3D-7A9F-4076-82D6-0BC565755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707" y="3264371"/>
            <a:ext cx="3391671" cy="2061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C8E64E-D9AF-4CE0-9D4F-A447AF8DBDF9}"/>
              </a:ext>
            </a:extLst>
          </p:cNvPr>
          <p:cNvSpPr/>
          <p:nvPr/>
        </p:nvSpPr>
        <p:spPr>
          <a:xfrm>
            <a:off x="500707" y="5500476"/>
            <a:ext cx="339167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</a:rPr>
              <a:t>CLO addition, on 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</a:rPr>
              <a:t>request of teacher</a:t>
            </a:r>
          </a:p>
        </p:txBody>
      </p:sp>
      <p:pic>
        <p:nvPicPr>
          <p:cNvPr id="3" name="WhatsApp Video 2021-03-11 at 9.24.46 PM">
            <a:hlinkClick r:id="" action="ppaction://media"/>
            <a:extLst>
              <a:ext uri="{FF2B5EF4-FFF2-40B4-BE49-F238E27FC236}">
                <a16:creationId xmlns:a16="http://schemas.microsoft.com/office/drawing/2014/main" id="{A7F214B4-A416-497C-AE91-F0E28D8592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35258" y="3264369"/>
            <a:ext cx="3956035" cy="2061391"/>
          </a:xfrm>
          <a:prstGeom prst="rect">
            <a:avLst/>
          </a:prstGeom>
        </p:spPr>
      </p:pic>
      <p:pic>
        <p:nvPicPr>
          <p:cNvPr id="4" name="Abdul Rehman">
            <a:hlinkClick r:id="" action="ppaction://media"/>
            <a:extLst>
              <a:ext uri="{FF2B5EF4-FFF2-40B4-BE49-F238E27FC236}">
                <a16:creationId xmlns:a16="http://schemas.microsoft.com/office/drawing/2014/main" id="{1F8AF546-33CC-49CA-A6FA-94B958FB8F0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13089" y="3264370"/>
            <a:ext cx="3601458" cy="20613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36F717-DD09-490C-AD7A-AC35FFF5508A}"/>
              </a:ext>
            </a:extLst>
          </p:cNvPr>
          <p:cNvSpPr/>
          <p:nvPr/>
        </p:nvSpPr>
        <p:spPr>
          <a:xfrm>
            <a:off x="4013089" y="5529308"/>
            <a:ext cx="360145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</a:rPr>
              <a:t>Assessment tool management by teacher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61F986-3333-488C-85A5-8B061EA8C4D4}"/>
              </a:ext>
            </a:extLst>
          </p:cNvPr>
          <p:cNvSpPr/>
          <p:nvPr/>
        </p:nvSpPr>
        <p:spPr>
          <a:xfrm>
            <a:off x="7735257" y="5582854"/>
            <a:ext cx="39560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</a:rPr>
              <a:t>Add students by admin</a:t>
            </a:r>
          </a:p>
        </p:txBody>
      </p:sp>
    </p:spTree>
    <p:extLst>
      <p:ext uri="{BB962C8B-B14F-4D97-AF65-F5344CB8AC3E}">
        <p14:creationId xmlns:p14="http://schemas.microsoft.com/office/powerpoint/2010/main" val="192918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7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9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 fullScrn="1"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BE826-09F1-4E83-B663-F9174BD8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39FA2-71D2-4D18-898A-E48A5163F1D7}"/>
              </a:ext>
            </a:extLst>
          </p:cNvPr>
          <p:cNvSpPr txBox="1">
            <a:spLocks/>
          </p:cNvSpPr>
          <p:nvPr/>
        </p:nvSpPr>
        <p:spPr>
          <a:xfrm>
            <a:off x="0" y="1260389"/>
            <a:ext cx="12191999" cy="40900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800" b="1" dirty="0">
                <a:solidFill>
                  <a:schemeClr val="accent1">
                    <a:lumMod val="75000"/>
                  </a:schemeClr>
                </a:solidFill>
                <a:latin typeface="Baskerville Old Face" panose="02020602080505020303" pitchFamily="18" charset="0"/>
              </a:rPr>
              <a:t>Question Answer Session</a:t>
            </a:r>
          </a:p>
        </p:txBody>
      </p:sp>
    </p:spTree>
    <p:extLst>
      <p:ext uri="{BB962C8B-B14F-4D97-AF65-F5344CB8AC3E}">
        <p14:creationId xmlns:p14="http://schemas.microsoft.com/office/powerpoint/2010/main" val="38141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5258-7992-40A9-8C1C-2912C33B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58" y="469557"/>
            <a:ext cx="9446810" cy="14086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Contents</a:t>
            </a:r>
            <a:br>
              <a:rPr lang="en-US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DD60-B125-4B83-BE02-47399A31F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55897"/>
            <a:ext cx="8825659" cy="4293184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in the last evaluation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Diagrams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N-Tier Architecture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EERD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Planned VS Achieved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 on Project Management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RODbI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8A4F9-0BF2-42C2-AF52-08D8ADE6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2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FB6C-9886-4722-A902-3063046E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14" y="457200"/>
            <a:ext cx="9434453" cy="1421027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sz="2400" dirty="0"/>
              <a:t>Speaker: Abdul Rehman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89AB-FBD4-4F6C-AB71-C52E5ADC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14" y="2342393"/>
            <a:ext cx="11207578" cy="3585265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OBEaaS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provides integrable microservices that aims to digitally transform the OBE system.</a:t>
            </a:r>
          </a:p>
          <a:p>
            <a:pPr algn="just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aims to provide a digitalized approach for the process of assigning marks and maintaining the academic records of students on the basis of OBE.</a:t>
            </a:r>
          </a:p>
          <a:p>
            <a:pPr algn="just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motivation behind this project is to reduce the efforts the teachers have to make in handling the student’s records manually.</a:t>
            </a:r>
          </a:p>
          <a:p>
            <a:pPr algn="just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also aims to provide the students, a platform where they can see their progress report in each semester.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B7CD4-2C33-46EB-91B5-23827570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0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5409-2F7E-481E-8B79-907FE82C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14" y="481914"/>
            <a:ext cx="7179275" cy="1371600"/>
          </a:xfrm>
        </p:spPr>
        <p:txBody>
          <a:bodyPr/>
          <a:lstStyle/>
          <a:p>
            <a:r>
              <a:rPr lang="en-US" dirty="0"/>
              <a:t>Presented in the last evaluation</a:t>
            </a:r>
            <a:br>
              <a:rPr lang="en-US" dirty="0"/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Speaker: Abdul Rehman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8BED-B36F-400B-A240-E00E86246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69865"/>
            <a:ext cx="10262689" cy="42924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pPr marL="0" indent="0">
              <a:buNone/>
            </a:pPr>
            <a:r>
              <a:rPr lang="en-US" sz="1300" dirty="0"/>
              <a:t>(</a:t>
            </a:r>
            <a:r>
              <a:rPr lang="en-US" sz="1300" dirty="0">
                <a:hlinkClick r:id="rId2"/>
              </a:rPr>
              <a:t>https://github.com/AqibMukhtar/OBE-as-a-Service/blob/main/Documentation/Diagrams/Rendered/Use%20Case%20Diagram.svg</a:t>
            </a:r>
            <a:r>
              <a:rPr lang="en-US" sz="1300" dirty="0"/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Architecture (Component Diagram &amp; Context Diagram)</a:t>
            </a:r>
          </a:p>
          <a:p>
            <a:pPr marL="0" indent="0">
              <a:buNone/>
            </a:pPr>
            <a:r>
              <a:rPr lang="en-US" sz="1500" dirty="0"/>
              <a:t>(</a:t>
            </a:r>
            <a:r>
              <a:rPr lang="en-US" sz="1500" dirty="0">
                <a:hlinkClick r:id="rId3"/>
              </a:rPr>
              <a:t>https://github.com/AqibMukhtar/OBE-as-a-Service/blob/main/Documentation/Diagrams/Rendered/Component%20Diagram.svg</a:t>
            </a:r>
            <a:r>
              <a:rPr lang="en-US" sz="1500" dirty="0"/>
              <a:t>)</a:t>
            </a:r>
          </a:p>
          <a:p>
            <a:pPr marL="0" indent="0">
              <a:buNone/>
            </a:pPr>
            <a:r>
              <a:rPr lang="en-US" sz="1500" dirty="0">
                <a:hlinkClick r:id="rId4"/>
              </a:rPr>
              <a:t>(https://github.com/AqibMukhtar/OBE-as-a-Service/blob/main/Documentation/Diagrams/Rendered/Context%20Diagram.png</a:t>
            </a:r>
            <a:r>
              <a:rPr lang="en-US" sz="1500" dirty="0"/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 Structure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EERD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500" dirty="0"/>
              <a:t>(</a:t>
            </a:r>
            <a:r>
              <a:rPr lang="en-US" sz="1500" dirty="0">
                <a:hlinkClick r:id="rId5"/>
              </a:rPr>
              <a:t>https://github.com/AqibMukhtar/OBE-as-a-Service/blob/main/Documentation/Diagrams/Rendered/OBE-as-a-Service%20ERD.pdf</a:t>
            </a:r>
            <a:r>
              <a:rPr lang="en-US" sz="1500" dirty="0"/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Prototype</a:t>
            </a:r>
          </a:p>
          <a:p>
            <a:pPr marL="0" indent="0">
              <a:buNone/>
            </a:pPr>
            <a:r>
              <a:rPr lang="en-US" sz="1500" dirty="0"/>
              <a:t>(</a:t>
            </a:r>
            <a:r>
              <a:rPr lang="en-US" sz="1500" dirty="0">
                <a:hlinkClick r:id="rId6"/>
              </a:rPr>
              <a:t>https://github.com/AqibMukhtar/OBE-as-a-Service/blob/main/Documentation/Diagrams/Rendered/Prototype.pdf</a:t>
            </a:r>
            <a:r>
              <a:rPr lang="en-US" sz="15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CA991-4FEF-4F80-889B-47CE4C2E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33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4DF3-3E07-4943-8C15-B8A5230C8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78" y="481914"/>
            <a:ext cx="9379289" cy="1318217"/>
          </a:xfrm>
        </p:spPr>
        <p:txBody>
          <a:bodyPr/>
          <a:lstStyle/>
          <a:p>
            <a:r>
              <a:rPr lang="en-US" dirty="0"/>
              <a:t>UML Diagrams</a:t>
            </a:r>
            <a:br>
              <a:rPr lang="en-US" dirty="0"/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Speaker: Muhammad Uzair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64EE3-71F0-4B8C-A958-866CD256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42A7E-327A-4FAD-8B23-49D8E2B5A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78" y="1800131"/>
            <a:ext cx="3477110" cy="505786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536EB-68BF-41B3-97C6-14E655C2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96" y="1800131"/>
            <a:ext cx="3964208" cy="505786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4EB40-C48B-4362-B290-8746927B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105" y="1800131"/>
            <a:ext cx="3576818" cy="499811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53930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8B4B-1B37-43FA-B960-836DF402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14" y="481914"/>
            <a:ext cx="9434453" cy="1198718"/>
          </a:xfrm>
        </p:spPr>
        <p:txBody>
          <a:bodyPr/>
          <a:lstStyle/>
          <a:p>
            <a:r>
              <a:rPr lang="en-US" dirty="0"/>
              <a:t>N-Tier Architecture</a:t>
            </a:r>
            <a:br>
              <a:rPr lang="en-US" dirty="0"/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Speaker: Muhammad Uzair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0FF18-CBFD-4BAE-8B59-DB49C3270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9882092" cy="576262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anose="02020603050405020304" pitchFamily="18" charset="0"/>
              </a:rPr>
              <a:t>The five layers of our architecture are as follows: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32DA3-113E-491F-B58E-E7FE9C32E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4" y="3299826"/>
            <a:ext cx="4825158" cy="2840039"/>
          </a:xfrm>
        </p:spPr>
        <p:txBody>
          <a:bodyPr/>
          <a:lstStyle/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Times New Roman" panose="02020603050405020304" pitchFamily="18" charset="0"/>
              </a:rPr>
              <a:t>Application Tier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API Gateway</a:t>
            </a: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Times New Roman" panose="02020603050405020304" pitchFamily="18" charset="0"/>
              </a:rPr>
              <a:t>Business Logic Tier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Times New Roman" panose="02020603050405020304" pitchFamily="18" charset="0"/>
              </a:rPr>
              <a:t>Caching Tier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Times New Roman" panose="02020603050405020304" pitchFamily="18" charset="0"/>
              </a:rPr>
              <a:t>Database Tier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EC35-E911-42EB-A8DD-324B43E4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EC2371-5DFE-4AC9-A71B-1639D98EB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503" y="3299826"/>
            <a:ext cx="6705236" cy="24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6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32E41-1497-4CC7-87D4-81D4EC92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846E18-7DB4-48A5-9262-EE3E1CC7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58" y="424736"/>
            <a:ext cx="10132540" cy="1441134"/>
          </a:xfrm>
        </p:spPr>
        <p:txBody>
          <a:bodyPr/>
          <a:lstStyle/>
          <a:p>
            <a:r>
              <a:rPr lang="en-US" dirty="0"/>
              <a:t>Enhanced Entity Relationship Diagram</a:t>
            </a:r>
            <a:br>
              <a:rPr lang="en-US" dirty="0"/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Speaker: Muhammad Uzair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81740-7AE6-4C9B-8419-DE58C1F8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704" y="2347783"/>
            <a:ext cx="5760592" cy="40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95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2A24-B8DA-4209-8142-8B4332CB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70" y="494270"/>
            <a:ext cx="10277369" cy="1334530"/>
          </a:xfrm>
        </p:spPr>
        <p:txBody>
          <a:bodyPr/>
          <a:lstStyle/>
          <a:p>
            <a:r>
              <a:rPr lang="en-US" sz="3200" dirty="0"/>
              <a:t>Planned VS Achieved</a:t>
            </a:r>
            <a:br>
              <a:rPr lang="en-US" sz="3200" dirty="0"/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Speaker: Aqib Mukhtar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DE45E-016A-4B46-A3F1-7B6A2E21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19293"/>
            <a:ext cx="8825659" cy="3871442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the Gantt Chart, we had to achieve only a single milestone till the mid year evaluation: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procedures</a:t>
            </a:r>
          </a:p>
          <a:p>
            <a:pPr marL="400050" lvl="1" indent="0" algn="just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Procedures: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r>
          </a:p>
          <a:p>
            <a:pPr marL="400050" lvl="1" indent="0" algn="just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Functions: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</a:p>
          <a:p>
            <a:pPr marL="400050" lvl="1" indent="0" algn="just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Revisions: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times</a:t>
            </a:r>
          </a:p>
          <a:p>
            <a:pPr marL="400050" lvl="1" indent="0" algn="just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completion time: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week of February</a:t>
            </a:r>
          </a:p>
          <a:p>
            <a:pPr marL="400050" lvl="1" indent="0" algn="just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completion time: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week of March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B0F99-CC49-420F-9829-031FDFCF7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2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4E16-6A82-4603-AC64-08D21D67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88" y="503520"/>
            <a:ext cx="9461380" cy="1177112"/>
          </a:xfrm>
        </p:spPr>
        <p:txBody>
          <a:bodyPr/>
          <a:lstStyle/>
          <a:p>
            <a:r>
              <a:rPr lang="en-US" dirty="0"/>
              <a:t>Impact on project management</a:t>
            </a:r>
            <a:br>
              <a:rPr lang="en-US" dirty="0"/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Speaker: Aqib Mukhtar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FCE7D-7822-47D2-B834-1B2FE2F2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594BCB-83BD-446C-BE4E-5A2884DF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03" y="1986922"/>
            <a:ext cx="3500094" cy="29810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3E3C4-F0BA-4982-A3AE-EB1CEB9E6E55}"/>
              </a:ext>
            </a:extLst>
          </p:cNvPr>
          <p:cNvSpPr/>
          <p:nvPr/>
        </p:nvSpPr>
        <p:spPr>
          <a:xfrm>
            <a:off x="454987" y="5179200"/>
            <a:ext cx="39563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Gantt Chart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73B68-2DD8-43CD-8A1E-764F53862C86}"/>
              </a:ext>
            </a:extLst>
          </p:cNvPr>
          <p:cNvSpPr/>
          <p:nvPr/>
        </p:nvSpPr>
        <p:spPr>
          <a:xfrm>
            <a:off x="4411363" y="5183318"/>
            <a:ext cx="436193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Revised (</a:t>
            </a:r>
            <a:r>
              <a:rPr lang="en-US" sz="3200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b="0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Gantt Chart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F8C7C-9497-4B7C-B9E6-E86CCD7DAC2E}"/>
              </a:ext>
            </a:extLst>
          </p:cNvPr>
          <p:cNvSpPr txBox="1"/>
          <p:nvPr/>
        </p:nvSpPr>
        <p:spPr>
          <a:xfrm>
            <a:off x="8773297" y="2199496"/>
            <a:ext cx="32127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milestone (Database Procedures) moved from 13</a:t>
            </a:r>
            <a:r>
              <a:rPr lang="en-US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week to 19</a:t>
            </a:r>
            <a:r>
              <a:rPr lang="en-US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week, due to 4 weeks of early delay by final examination.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overall effort increased from 4 weeks to 7 weeks.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completion time remain same.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96655-E4E9-4AE6-AB3F-850B8F54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202" y="1986921"/>
            <a:ext cx="3539321" cy="30135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72E5869-A9AA-4B63-BCA3-297490B4DFFD}"/>
              </a:ext>
            </a:extLst>
          </p:cNvPr>
          <p:cNvSpPr/>
          <p:nvPr/>
        </p:nvSpPr>
        <p:spPr>
          <a:xfrm>
            <a:off x="6388444" y="2084174"/>
            <a:ext cx="383059" cy="309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E8E8A2-0728-40F0-A697-8A6B75F66AB1}"/>
              </a:ext>
            </a:extLst>
          </p:cNvPr>
          <p:cNvSpPr/>
          <p:nvPr/>
        </p:nvSpPr>
        <p:spPr>
          <a:xfrm flipH="1">
            <a:off x="7022758" y="4306107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148C0C-1B03-4481-B3EC-9DC5C8D590D6}"/>
              </a:ext>
            </a:extLst>
          </p:cNvPr>
          <p:cNvSpPr/>
          <p:nvPr/>
        </p:nvSpPr>
        <p:spPr>
          <a:xfrm flipH="1">
            <a:off x="7274014" y="4582077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46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1696</TotalTime>
  <Words>608</Words>
  <Application>Microsoft Office PowerPoint</Application>
  <PresentationFormat>Widescreen</PresentationFormat>
  <Paragraphs>87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Baskerville Old Face</vt:lpstr>
      <vt:lpstr>Calibri</vt:lpstr>
      <vt:lpstr>Century Gothic</vt:lpstr>
      <vt:lpstr>Symbol</vt:lpstr>
      <vt:lpstr>Wingdings</vt:lpstr>
      <vt:lpstr>Wingdings 3</vt:lpstr>
      <vt:lpstr>Ion Boardroom</vt:lpstr>
      <vt:lpstr>OBEaaS Outcome Based Education as a Service</vt:lpstr>
      <vt:lpstr>Contents </vt:lpstr>
      <vt:lpstr>Introduction Speaker: Abdul Rehman</vt:lpstr>
      <vt:lpstr>Presented in the last evaluation Speaker: Abdul Rehman</vt:lpstr>
      <vt:lpstr>UML Diagrams Speaker: Muhammad Uzair</vt:lpstr>
      <vt:lpstr>N-Tier Architecture Speaker: Muhammad Uzair</vt:lpstr>
      <vt:lpstr>Enhanced Entity Relationship Diagram Speaker: Muhammad Uzair</vt:lpstr>
      <vt:lpstr>Planned VS Achieved Speaker: Aqib Mukhtar</vt:lpstr>
      <vt:lpstr>Impact on project management Speaker: Aqib Mukhtar</vt:lpstr>
      <vt:lpstr>Return on Database Investment Speaker: Aqib Mukhtar</vt:lpstr>
      <vt:lpstr>Procedures 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OBEaaS</dc:title>
  <dc:creator>HP</dc:creator>
  <cp:lastModifiedBy>Aqib Mukhtar</cp:lastModifiedBy>
  <cp:revision>102</cp:revision>
  <dcterms:created xsi:type="dcterms:W3CDTF">2020-10-25T16:17:28Z</dcterms:created>
  <dcterms:modified xsi:type="dcterms:W3CDTF">2021-03-12T01:44:23Z</dcterms:modified>
</cp:coreProperties>
</file>